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</p:sldIdLst>
  <p:sldSz cx="6858000" cy="9906000" type="A4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43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69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0" autoAdjust="0"/>
    <p:restoredTop sz="94660"/>
  </p:normalViewPr>
  <p:slideViewPr>
    <p:cSldViewPr snapToGrid="0">
      <p:cViewPr>
        <p:scale>
          <a:sx n="200" d="100"/>
          <a:sy n="200" d="100"/>
        </p:scale>
        <p:origin x="320" y="7152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A004D-07AD-426F-AB64-AEBE8D5A054F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CB252-501B-4421-93BF-2607062C0C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0108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8007A-BD1D-416D-A165-8CDB91B06A9C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C2DB7-F93B-4C32-9153-CCBEEB4599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6545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C2836-4F8C-4C36-89E6-308E321D9191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E032F-ABD8-4195-B530-82EA768822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0129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71913-3395-4FAA-A4A5-F18470DD4EAC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B995-F7CD-42B0-BE81-AD8E2CC627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868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AA0A2-83E8-4564-8807-939993327000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3C17-C03F-4B80-AEEE-0FB3F19862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258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EC15B6-EA17-4EEE-A905-20B580547B05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38303-D269-46DE-B7A0-CAF7FD0F10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77848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7D577-9528-4667-B13A-17BEA555364C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C9C18-51ED-40A3-BBBE-5E44CD5BD7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6094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9CF1E-43D8-4F59-BA43-33DE87EDA76D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D1EB1-72FA-4D02-84FC-E77437B7A3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9789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D215C-9611-47DC-A129-0667FD3B0D13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BABE9-11CC-4EFD-B41F-1908E58D4A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6654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83C57-1E58-4518-A92A-520584304F5E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8299B-4FC6-4695-8D84-486B762883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2646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F6204-7BDC-4F04-AC1F-E5520C5EB4E8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14579-2B07-47DF-B2F4-668CB8472F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5649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DB0BB-22FB-4320-9CB7-EA8AC0511577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931-12B1-4E40-BAF7-9166C115DF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6221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F9934-6EEE-421C-B812-2FFE77A7E63E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9EA3-B480-46D6-BC66-98F3B253A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19302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2C3CE-02B7-4A75-A389-D09751BD44DC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62F86-4862-4A99-93AD-100AB8230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96244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89DA9-80AD-4FEB-9390-7573B18CF12F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5124-43D4-4470-95FC-DB498EABA7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3860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175D7-751E-478A-8FBD-6048BAD302DC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12393-2377-401A-946A-B0172A08D0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821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9DB49-FCF9-4276-AD98-C9AA8AE59D3D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4F882-BE62-43C3-9D3C-83876F7693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8016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65589-DA5B-4488-ADDC-53C8BBF29275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364AE-5DAF-4243-92C0-0D15F150A52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443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13DED-31FD-4B34-AE92-2964EAF7E03B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592B-12E9-4DAD-8C5D-FA416F5709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9750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4FE4A-4E9C-4A35-9C50-505128433785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EFB4-FD5C-4B21-8DF9-89D0BB738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9353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E3DC3-449D-431D-B285-FE9429DB6A49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95DD-1C16-418C-81B2-1C377DB574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193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F5CA8-76A5-4A53-BCB1-573A8A374886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B89E-6816-4BBE-A68E-E87205AE9B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5205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8CAB4C2-5CD9-408A-BC47-823A6F1DACDC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027AB8BA-D1C4-4B9E-BA72-10C72932016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4D147CF8-F894-4809-81C1-EDCB0C937F76}" type="datetimeFigureOut">
              <a:rPr lang="it-IT" altLang="it-IT"/>
              <a:pPr/>
              <a:t>15/03/2021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44840D98-E7BA-48DA-B075-C5E648959DE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o 52"/>
          <p:cNvGrpSpPr/>
          <p:nvPr/>
        </p:nvGrpSpPr>
        <p:grpSpPr>
          <a:xfrm rot="14834">
            <a:off x="181491" y="5978054"/>
            <a:ext cx="6414640" cy="3811591"/>
            <a:chOff x="1644410" y="6248981"/>
            <a:chExt cx="4806480" cy="2668967"/>
          </a:xfrm>
          <a:solidFill>
            <a:schemeClr val="bg1"/>
          </a:solidFill>
        </p:grpSpPr>
        <p:sp>
          <p:nvSpPr>
            <p:cNvPr id="42" name="Angolo ripiegato 41"/>
            <p:cNvSpPr/>
            <p:nvPr/>
          </p:nvSpPr>
          <p:spPr>
            <a:xfrm>
              <a:off x="1644410" y="6248981"/>
              <a:ext cx="4806480" cy="2668967"/>
            </a:xfrm>
            <a:prstGeom prst="foldedCorne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kern="0" dirty="0">
                  <a:solidFill>
                    <a:prstClr val="white"/>
                  </a:solidFill>
                  <a:latin typeface="Corbel"/>
                </a:rPr>
                <a:t>Evento </a:t>
              </a:r>
            </a:p>
          </p:txBody>
        </p:sp>
        <p:sp>
          <p:nvSpPr>
            <p:cNvPr id="44" name="Sottotitolo 4"/>
            <p:cNvSpPr txBox="1">
              <a:spLocks/>
            </p:cNvSpPr>
            <p:nvPr/>
          </p:nvSpPr>
          <p:spPr>
            <a:xfrm>
              <a:off x="1952904" y="6259786"/>
              <a:ext cx="2687504" cy="1488755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514441" rtl="0" eaLnBrk="1" latinLnBrk="0" hangingPunct="1">
                <a:lnSpc>
                  <a:spcPct val="90000"/>
                </a:lnSpc>
                <a:spcBef>
                  <a:spcPts val="0"/>
                </a:spcBef>
                <a:buSzPct val="100000"/>
                <a:buFont typeface="Arial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57221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Consolas" pitchFamily="49" charset="0"/>
                <a:buNone/>
                <a:defRPr sz="112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14441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Arial" pitchFamily="34" charset="0"/>
                <a:buNone/>
                <a:defRPr sz="1013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71662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Consolas" pitchFamily="49" charset="0"/>
                <a:buNone/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883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Arial" pitchFamily="34" charset="0"/>
                <a:buNone/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86104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Consolas" pitchFamily="49" charset="0"/>
                <a:buNone/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543324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Arial" pitchFamily="34" charset="0"/>
                <a:buNone/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800545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Consolas" pitchFamily="49" charset="0"/>
                <a:buNone/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057766" indent="0" algn="ctr" defTabSz="514441" rtl="0" eaLnBrk="1" latinLnBrk="0" hangingPunct="1">
                <a:lnSpc>
                  <a:spcPct val="90000"/>
                </a:lnSpc>
                <a:spcBef>
                  <a:spcPts val="338"/>
                </a:spcBef>
                <a:buSzPct val="100000"/>
                <a:buFont typeface="Arial" pitchFamily="34" charset="0"/>
                <a:buNone/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b="1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Introduzione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Angela </a:t>
              </a:r>
              <a:r>
                <a:rPr lang="it-IT" sz="1100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Santoni, Presidente </a:t>
              </a:r>
              <a:r>
                <a:rPr lang="it-IT" sz="1100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SIICA</a:t>
              </a:r>
              <a:endParaRPr lang="it-IT" sz="11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endParaRPr lang="it-IT" sz="6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La risposta </a:t>
              </a:r>
              <a:r>
                <a:rPr lang="it-IT" sz="1100" b="1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immunitaria</a:t>
              </a:r>
              <a:endParaRPr lang="it-IT" sz="11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Massimo Locati, Università degli Studi di Milano e IRCCS Humanitas Clinical and Research Center, Milano</a:t>
              </a:r>
              <a:endParaRPr lang="it-IT" sz="11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endParaRPr lang="it-IT" sz="6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Parliamo di </a:t>
              </a:r>
              <a:r>
                <a:rPr lang="it-IT" sz="1100" b="1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vaccini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Fabrizio Pregliasco, Università degli Studi di </a:t>
              </a:r>
              <a:r>
                <a:rPr lang="it-IT" sz="1100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Milano e IRCCS Istituto Ortopedico </a:t>
              </a:r>
              <a:r>
                <a:rPr lang="it-IT" sz="1100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Galeazzi, </a:t>
              </a:r>
              <a:r>
                <a:rPr lang="it-IT" sz="1100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Milano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endParaRPr lang="it-IT" sz="6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COVID-19: Interviste agli esperti</a:t>
              </a:r>
              <a:r>
                <a:rPr lang="it-IT" sz="1100" b="1" dirty="0">
                  <a:solidFill>
                    <a:srgbClr val="0B69B6"/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endParaRPr lang="it-IT" sz="6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1100" b="1" dirty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Tavola </a:t>
              </a:r>
              <a:r>
                <a:rPr lang="it-IT" sz="1100" b="1" dirty="0" smtClean="0">
                  <a:solidFill>
                    <a:srgbClr val="0B69B6"/>
                  </a:solidFill>
                  <a:latin typeface="Trebuchet MS" panose="020B0703020202090204" pitchFamily="34" charset="0"/>
                  <a:cs typeface="Calibri" panose="020F0502020204030204" pitchFamily="34" charset="0"/>
                </a:rPr>
                <a:t>rotonda</a:t>
              </a:r>
              <a:endParaRPr lang="it-IT" sz="1100" b="1" dirty="0">
                <a:solidFill>
                  <a:srgbClr val="0B69B6"/>
                </a:solidFill>
                <a:latin typeface="Trebuchet MS" panose="020B070302020209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9276">
            <a:off x="1234794" y="1934993"/>
            <a:ext cx="5231812" cy="4084421"/>
          </a:xfrm>
          <a:prstGeom prst="rect">
            <a:avLst/>
          </a:prstGeom>
        </p:spPr>
      </p:pic>
      <p:sp>
        <p:nvSpPr>
          <p:cNvPr id="46" name="Angolo ripiegato 45"/>
          <p:cNvSpPr/>
          <p:nvPr/>
        </p:nvSpPr>
        <p:spPr>
          <a:xfrm rot="21438799">
            <a:off x="186136" y="202268"/>
            <a:ext cx="6486153" cy="2009775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prstClr val="white"/>
                </a:solidFill>
                <a:latin typeface="Corbel"/>
              </a:rPr>
              <a:t>V</a:t>
            </a:r>
          </a:p>
        </p:txBody>
      </p:sp>
      <p:pic>
        <p:nvPicPr>
          <p:cNvPr id="3076" name="Immagin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87" t="18550" r="67209" b="59094"/>
          <a:stretch>
            <a:fillRect/>
          </a:stretch>
        </p:blipFill>
        <p:spPr bwMode="auto">
          <a:xfrm rot="21439691">
            <a:off x="225425" y="551998"/>
            <a:ext cx="1016000" cy="879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ttangolo 55"/>
          <p:cNvSpPr>
            <a:spLocks noChangeArrowheads="1"/>
          </p:cNvSpPr>
          <p:nvPr/>
        </p:nvSpPr>
        <p:spPr bwMode="auto">
          <a:xfrm rot="21598984">
            <a:off x="-7992431" y="-2734515"/>
            <a:ext cx="3536815" cy="16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  <a:latin typeface="Freestyle Script" pitchFamily="66" charset="0"/>
              </a:rPr>
              <a:t>INFO: …………….</a:t>
            </a:r>
            <a:endParaRPr lang="it-IT" altLang="it-IT" dirty="0">
              <a:solidFill>
                <a:srgbClr val="FF0000"/>
              </a:solidFill>
            </a:endParaRPr>
          </a:p>
        </p:txBody>
      </p:sp>
      <p:pic>
        <p:nvPicPr>
          <p:cNvPr id="307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730" y="5417435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Sottotitolo 4"/>
          <p:cNvSpPr txBox="1">
            <a:spLocks/>
          </p:cNvSpPr>
          <p:nvPr/>
        </p:nvSpPr>
        <p:spPr bwMode="auto">
          <a:xfrm rot="21432192">
            <a:off x="317500" y="239261"/>
            <a:ext cx="62515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257175" defTabSz="5143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514350" defTabSz="5143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771525" defTabSz="5143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028700" defTabSz="5143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14859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19431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4003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2857500" defTabSz="5143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it-IT" altLang="it-IT" sz="8000" dirty="0">
                <a:solidFill>
                  <a:srgbClr val="FF0000"/>
                </a:solidFill>
                <a:latin typeface="Freestyle Script" pitchFamily="66" charset="0"/>
              </a:rPr>
              <a:t>   </a:t>
            </a:r>
            <a:r>
              <a:rPr lang="it-IT" altLang="it-IT" sz="8000" dirty="0" err="1">
                <a:solidFill>
                  <a:srgbClr val="FF0000"/>
                </a:solidFill>
                <a:latin typeface="Freestyle Script" pitchFamily="66" charset="0"/>
              </a:rPr>
              <a:t>UniVAX</a:t>
            </a:r>
            <a:r>
              <a:rPr lang="it-IT" altLang="it-IT" sz="8000" dirty="0">
                <a:solidFill>
                  <a:srgbClr val="FF0000"/>
                </a:solidFill>
                <a:latin typeface="Freestyle Script" pitchFamily="66" charset="0"/>
              </a:rPr>
              <a:t> DAY ‘21</a:t>
            </a:r>
          </a:p>
        </p:txBody>
      </p:sp>
      <p:pic>
        <p:nvPicPr>
          <p:cNvPr id="49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478" y="186182"/>
            <a:ext cx="684398" cy="6843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309" y="-37842"/>
            <a:ext cx="684398" cy="6843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100" y="6009617"/>
            <a:ext cx="684398" cy="6843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258" y="6910320"/>
            <a:ext cx="684398" cy="6843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168">
            <a:off x="3814252" y="2462130"/>
            <a:ext cx="684212" cy="684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 rot="312714">
            <a:off x="1204105" y="3245433"/>
            <a:ext cx="5358952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it-IT" sz="3200" dirty="0">
                <a:solidFill>
                  <a:srgbClr val="FF0000"/>
                </a:solidFill>
                <a:latin typeface="Freestyle Script" panose="030804020302050B0404" pitchFamily="66" charset="0"/>
              </a:rPr>
              <a:t>Chi si vaccina protegge se </a:t>
            </a:r>
            <a:r>
              <a:rPr lang="it-IT" sz="32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stesso</a:t>
            </a:r>
          </a:p>
          <a:p>
            <a:pPr algn="ctr">
              <a:lnSpc>
                <a:spcPts val="3000"/>
              </a:lnSpc>
            </a:pPr>
            <a:r>
              <a:rPr lang="it-IT" sz="32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e </a:t>
            </a:r>
            <a:r>
              <a:rPr lang="it-IT" sz="3200" dirty="0">
                <a:solidFill>
                  <a:srgbClr val="FF0000"/>
                </a:solidFill>
                <a:latin typeface="Freestyle Script" panose="030804020302050B0404" pitchFamily="66" charset="0"/>
              </a:rPr>
              <a:t>gli altri!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22E7059D-7591-4AF4-8279-088024DD7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89" b="1"/>
          <a:stretch/>
        </p:blipFill>
        <p:spPr>
          <a:xfrm>
            <a:off x="617920" y="8140217"/>
            <a:ext cx="2893610" cy="1611326"/>
          </a:xfrm>
          <a:prstGeom prst="rect">
            <a:avLst/>
          </a:prstGeom>
        </p:spPr>
      </p:pic>
      <p:sp>
        <p:nvSpPr>
          <p:cNvPr id="3081" name="Rettangolo 47"/>
          <p:cNvSpPr>
            <a:spLocks noChangeArrowheads="1"/>
          </p:cNvSpPr>
          <p:nvPr/>
        </p:nvSpPr>
        <p:spPr bwMode="auto">
          <a:xfrm rot="21425937">
            <a:off x="169803" y="1131891"/>
            <a:ext cx="65373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it-IT" altLang="it-IT" sz="2200" dirty="0">
                <a:solidFill>
                  <a:srgbClr val="FF0000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Giornata di informazione sui </a:t>
            </a:r>
            <a:r>
              <a:rPr lang="it-IT" altLang="it-IT" sz="2200" dirty="0" smtClean="0">
                <a:solidFill>
                  <a:srgbClr val="FF0000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vaccini</a:t>
            </a:r>
          </a:p>
          <a:p>
            <a:pPr algn="ctr" eaLnBrk="1" hangingPunct="1">
              <a:lnSpc>
                <a:spcPts val="3000"/>
              </a:lnSpc>
            </a:pPr>
            <a:r>
              <a:rPr lang="it-IT" altLang="it-IT" sz="2200" dirty="0" smtClean="0">
                <a:solidFill>
                  <a:srgbClr val="FF0000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dedicata </a:t>
            </a:r>
            <a:r>
              <a:rPr lang="it-IT" altLang="it-IT" sz="2200" dirty="0">
                <a:solidFill>
                  <a:srgbClr val="FF0000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agli studenti delle scuole medie superiori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63B6B0-6E28-C24A-BB60-5FE3F1B745D9}"/>
              </a:ext>
            </a:extLst>
          </p:cNvPr>
          <p:cNvSpPr/>
          <p:nvPr/>
        </p:nvSpPr>
        <p:spPr>
          <a:xfrm>
            <a:off x="4278213" y="5956213"/>
            <a:ext cx="2261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2800" i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VIRTUAL EDITION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-138987" y="2831037"/>
            <a:ext cx="1751004" cy="1969806"/>
            <a:chOff x="-181789" y="2831037"/>
            <a:chExt cx="2118446" cy="1969806"/>
          </a:xfrm>
        </p:grpSpPr>
        <p:grpSp>
          <p:nvGrpSpPr>
            <p:cNvPr id="3085" name="Gruppo 27"/>
            <p:cNvGrpSpPr>
              <a:grpSpLocks/>
            </p:cNvGrpSpPr>
            <p:nvPr/>
          </p:nvGrpSpPr>
          <p:grpSpPr bwMode="auto">
            <a:xfrm rot="20492478">
              <a:off x="-181789" y="3102214"/>
              <a:ext cx="2118446" cy="1698629"/>
              <a:chOff x="88836" y="5208009"/>
              <a:chExt cx="2117574" cy="1698950"/>
            </a:xfrm>
          </p:grpSpPr>
          <p:sp>
            <p:nvSpPr>
              <p:cNvPr id="29" name="Angolo ripiegato 28"/>
              <p:cNvSpPr/>
              <p:nvPr/>
            </p:nvSpPr>
            <p:spPr>
              <a:xfrm rot="636399">
                <a:off x="349738" y="5208009"/>
                <a:ext cx="1655081" cy="1698950"/>
              </a:xfrm>
              <a:prstGeom prst="foldedCorner">
                <a:avLst/>
              </a:prstGeom>
              <a:solidFill>
                <a:srgbClr val="57BCE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endParaRPr lang="it-IT" altLang="it-IT">
                  <a:solidFill>
                    <a:srgbClr val="FFFFFF"/>
                  </a:solidFill>
                  <a:latin typeface="Corbel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 rot="662531">
                <a:off x="88836" y="5533434"/>
                <a:ext cx="2117574" cy="1246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3600" b="1" kern="0" dirty="0">
                    <a:solidFill>
                      <a:srgbClr val="0B69B6"/>
                    </a:solidFill>
                    <a:latin typeface="Freestyle Script" panose="030804020302050B0404" pitchFamily="66" charset="0"/>
                  </a:rPr>
                  <a:t>17 </a:t>
                </a:r>
                <a:r>
                  <a:rPr lang="it-IT" sz="3600" b="1" kern="0" dirty="0" smtClean="0">
                    <a:solidFill>
                      <a:srgbClr val="0B69B6"/>
                    </a:solidFill>
                    <a:latin typeface="Freestyle Script" panose="030804020302050B0404" pitchFamily="66" charset="0"/>
                  </a:rPr>
                  <a:t>Marzo</a:t>
                </a:r>
                <a:endParaRPr lang="it-IT" sz="1600" b="1" kern="0" dirty="0">
                  <a:solidFill>
                    <a:srgbClr val="0B69B6"/>
                  </a:solidFill>
                  <a:latin typeface="Freestyle Script" panose="030804020302050B0404" pitchFamily="66" charset="0"/>
                </a:endParaRPr>
              </a:p>
              <a:p>
                <a:pPr algn="ctr" eaLnBrk="1" fontAlgn="auto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000" b="1" kern="0" dirty="0" smtClean="0">
                    <a:solidFill>
                      <a:srgbClr val="0B69B6"/>
                    </a:solidFill>
                    <a:latin typeface="Freestyle Script" panose="030804020302050B0404" pitchFamily="66" charset="0"/>
                  </a:rPr>
                  <a:t>9.30-13.00</a:t>
                </a:r>
                <a:endParaRPr lang="it-IT" sz="2000" b="1" kern="0" dirty="0">
                  <a:solidFill>
                    <a:srgbClr val="0B69B6"/>
                  </a:solidFill>
                  <a:latin typeface="Freestyle Script" panose="030804020302050B0404" pitchFamily="66" charset="0"/>
                </a:endParaRPr>
              </a:p>
              <a:p>
                <a:pPr algn="ctr" eaLnBrk="1" fontAlgn="auto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2000" b="1" kern="0" dirty="0" smtClean="0">
                    <a:solidFill>
                      <a:srgbClr val="0B69B6"/>
                    </a:solidFill>
                    <a:latin typeface="Freestyle Script" panose="030804020302050B0404" pitchFamily="66" charset="0"/>
                  </a:rPr>
                  <a:t>(</a:t>
                </a:r>
                <a:r>
                  <a:rPr lang="it-IT" sz="2000" b="1" kern="0" dirty="0" err="1" smtClean="0">
                    <a:solidFill>
                      <a:srgbClr val="0B69B6"/>
                    </a:solidFill>
                    <a:latin typeface="Freestyle Script" panose="030804020302050B0404" pitchFamily="66" charset="0"/>
                  </a:rPr>
                  <a:t>repeated</a:t>
                </a:r>
                <a:r>
                  <a:rPr lang="it-IT" sz="2000" b="1" kern="0" dirty="0" smtClean="0">
                    <a:solidFill>
                      <a:srgbClr val="0B69B6"/>
                    </a:solidFill>
                    <a:latin typeface="Freestyle Script" panose="030804020302050B0404" pitchFamily="66" charset="0"/>
                  </a:rPr>
                  <a:t> on 19/3)</a:t>
                </a:r>
                <a:endParaRPr lang="it-IT" sz="4400" b="1" kern="0" dirty="0">
                  <a:solidFill>
                    <a:srgbClr val="0B69B6"/>
                  </a:solidFill>
                  <a:latin typeface="Freestyle Script" panose="030804020302050B0404" pitchFamily="66" charset="0"/>
                </a:endParaRPr>
              </a:p>
            </p:txBody>
          </p:sp>
        </p:grpSp>
        <p:pic>
          <p:nvPicPr>
            <p:cNvPr id="5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63646">
              <a:off x="292635" y="2831037"/>
              <a:ext cx="800921" cy="68421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55EBB6-F23C-0047-9959-E5E8600A195C}"/>
              </a:ext>
            </a:extLst>
          </p:cNvPr>
          <p:cNvSpPr/>
          <p:nvPr/>
        </p:nvSpPr>
        <p:spPr>
          <a:xfrm>
            <a:off x="4109696" y="7550453"/>
            <a:ext cx="2490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https://www.youtube.com/channel/UCh5jjFh6tOARju4IKlvUHKQ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A29CD06F-D33B-E240-970B-29D5B107D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15" y="6871018"/>
            <a:ext cx="1358900" cy="520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46EAF4-A83E-5F4E-82B4-86B2DB1D718E}"/>
              </a:ext>
            </a:extLst>
          </p:cNvPr>
          <p:cNvSpPr/>
          <p:nvPr/>
        </p:nvSpPr>
        <p:spPr>
          <a:xfrm>
            <a:off x="5355294" y="6912583"/>
            <a:ext cx="1249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Trebuchet MS" panose="020B0703020202090204" pitchFamily="34" charset="0"/>
              </a:rPr>
              <a:t>SIICA SCHOOL Official Channel</a:t>
            </a:r>
            <a:endParaRPr lang="x-none" sz="1200" b="1" dirty="0"/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="" xmlns:a16="http://schemas.microsoft.com/office/drawing/2014/main" id="{788F4ADF-063E-9641-9FA0-8DA09D5AB5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456" y="8027068"/>
            <a:ext cx="1264724" cy="127931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602FCEDA-5324-4545-A826-9A9712E9C6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213" y="9338026"/>
            <a:ext cx="1462080" cy="413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100</Words>
  <Application>Microsoft Office PowerPoint</Application>
  <PresentationFormat>A4 (21x29,7 cm)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Tema di Office</vt:lpstr>
      <vt:lpstr>1_Tema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Bosisio</dc:creator>
  <cp:lastModifiedBy>Mariella Milano</cp:lastModifiedBy>
  <cp:revision>47</cp:revision>
  <dcterms:created xsi:type="dcterms:W3CDTF">2018-11-22T09:22:21Z</dcterms:created>
  <dcterms:modified xsi:type="dcterms:W3CDTF">2021-03-15T15:03:00Z</dcterms:modified>
</cp:coreProperties>
</file>